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72" r:id="rId7"/>
    <p:sldId id="273" r:id="rId8"/>
    <p:sldId id="261" r:id="rId9"/>
    <p:sldId id="26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F1FCE-EA20-4B2D-80C4-1503B8F1B0E5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22F8E-B23C-4699-8AD9-2E2BE05692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40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Ypbw6NneB4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Inglés II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María del Rosario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Nolasquez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Trejo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Julio-diciembre 2015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124744"/>
            <a:ext cx="8496944" cy="33855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Los alumnos aprenderán a usar el pasado simple del verbo “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be”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claves en idioma 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) 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were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628801"/>
            <a:ext cx="7772400" cy="194421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 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Entender y proporcionar información referente al pasado con el fin de compartir anécdotas personales, narrar historias simples y sucesos que ya ocurrieron.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772400" cy="32403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 Hablar acerca de eventos del pasado.</a:t>
            </a:r>
          </a:p>
          <a:p>
            <a:pPr algn="just"/>
            <a:endParaRPr lang="es-MX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Entender y proporcionar información referente al pasado con el fin de compartir anécdotas personales, narrar historias simples y sucesos que ya ocurrieron.</a:t>
            </a:r>
            <a:endParaRPr lang="es-MX" sz="5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620688"/>
            <a:ext cx="8064896" cy="504056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Intercammbio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información personal.  </a:t>
            </a:r>
          </a:p>
          <a:p>
            <a:pPr algn="just"/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Introducción: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22176" y="2103239"/>
            <a:ext cx="7838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Narrow" pitchFamily="34" charset="0"/>
              </a:rPr>
              <a:t>I </a:t>
            </a:r>
            <a:r>
              <a:rPr lang="es-MX" sz="2800" dirty="0" err="1" smtClean="0">
                <a:latin typeface="Arial Narrow" pitchFamily="34" charset="0"/>
              </a:rPr>
              <a:t>live</a:t>
            </a:r>
            <a:r>
              <a:rPr lang="es-MX" sz="2800" dirty="0" smtClean="0">
                <a:latin typeface="Arial Narrow" pitchFamily="34" charset="0"/>
              </a:rPr>
              <a:t> in Bristol </a:t>
            </a:r>
            <a:r>
              <a:rPr lang="es-MX" sz="2800" dirty="0" err="1" smtClean="0">
                <a:latin typeface="Arial Narrow" pitchFamily="34" charset="0"/>
              </a:rPr>
              <a:t>with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parents</a:t>
            </a:r>
            <a:r>
              <a:rPr lang="es-MX" sz="2800" dirty="0" smtClean="0">
                <a:latin typeface="Arial Narrow" pitchFamily="34" charset="0"/>
              </a:rPr>
              <a:t> and </a:t>
            </a:r>
            <a:r>
              <a:rPr lang="es-MX" sz="2800" dirty="0" err="1" smtClean="0">
                <a:latin typeface="Arial Narrow" pitchFamily="34" charset="0"/>
              </a:rPr>
              <a:t>my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sister</a:t>
            </a:r>
            <a:r>
              <a:rPr lang="es-MX" sz="2800" dirty="0" smtClean="0">
                <a:latin typeface="Arial Narrow" pitchFamily="34" charset="0"/>
              </a:rPr>
              <a:t>. </a:t>
            </a:r>
            <a:r>
              <a:rPr lang="es-MX" sz="2800" dirty="0" err="1" smtClean="0">
                <a:latin typeface="Arial Narrow" pitchFamily="34" charset="0"/>
              </a:rPr>
              <a:t>It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thirteenth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birthday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yesterday</a:t>
            </a:r>
            <a:r>
              <a:rPr lang="es-MX" sz="2800" dirty="0" smtClean="0">
                <a:latin typeface="Arial Narrow" pitchFamily="34" charset="0"/>
              </a:rPr>
              <a:t> and </a:t>
            </a:r>
            <a:r>
              <a:rPr lang="es-MX" sz="2800" dirty="0" err="1" smtClean="0">
                <a:latin typeface="Arial Narrow" pitchFamily="34" charset="0"/>
              </a:rPr>
              <a:t>there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dirty="0" smtClean="0">
                <a:latin typeface="Arial Narrow" pitchFamily="34" charset="0"/>
              </a:rPr>
              <a:t> a </a:t>
            </a:r>
            <a:r>
              <a:rPr lang="es-MX" sz="2800" dirty="0" err="1" smtClean="0">
                <a:latin typeface="Arial Narrow" pitchFamily="34" charset="0"/>
              </a:rPr>
              <a:t>big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party</a:t>
            </a:r>
            <a:r>
              <a:rPr lang="es-MX" sz="2800" dirty="0" smtClean="0">
                <a:latin typeface="Arial Narrow" pitchFamily="34" charset="0"/>
              </a:rPr>
              <a:t> at </a:t>
            </a:r>
            <a:r>
              <a:rPr lang="es-MX" sz="2800" dirty="0" err="1" smtClean="0">
                <a:latin typeface="Arial Narrow" pitchFamily="34" charset="0"/>
              </a:rPr>
              <a:t>our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house</a:t>
            </a:r>
            <a:r>
              <a:rPr lang="es-MX" sz="2800" dirty="0" smtClean="0">
                <a:latin typeface="Arial Narrow" pitchFamily="34" charset="0"/>
              </a:rPr>
              <a:t>. </a:t>
            </a:r>
            <a:r>
              <a:rPr lang="es-MX" sz="2800" dirty="0" err="1" smtClean="0">
                <a:latin typeface="Arial Narrow" pitchFamily="34" charset="0"/>
              </a:rPr>
              <a:t>About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thirty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people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here</a:t>
            </a:r>
            <a:r>
              <a:rPr lang="es-MX" sz="2800" dirty="0" smtClean="0">
                <a:latin typeface="Arial Narrow" pitchFamily="34" charset="0"/>
              </a:rPr>
              <a:t>, and </a:t>
            </a:r>
            <a:r>
              <a:rPr lang="es-MX" sz="2800" dirty="0" err="1" smtClean="0">
                <a:latin typeface="Arial Narrow" pitchFamily="34" charset="0"/>
              </a:rPr>
              <a:t>we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lucky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because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it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dirty="0" smtClean="0">
                <a:latin typeface="Arial Narrow" pitchFamily="34" charset="0"/>
              </a:rPr>
              <a:t> a </a:t>
            </a:r>
            <a:r>
              <a:rPr lang="es-MX" sz="2800" dirty="0" err="1" smtClean="0">
                <a:latin typeface="Arial Narrow" pitchFamily="34" charset="0"/>
              </a:rPr>
              <a:t>very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hot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day</a:t>
            </a:r>
            <a:r>
              <a:rPr lang="es-MX" sz="2800" dirty="0" smtClean="0">
                <a:latin typeface="Arial Narrow" pitchFamily="34" charset="0"/>
              </a:rPr>
              <a:t>. I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happy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because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my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grandad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from</a:t>
            </a:r>
            <a:r>
              <a:rPr lang="es-MX" sz="2800" dirty="0" smtClean="0">
                <a:latin typeface="Arial Narrow" pitchFamily="34" charset="0"/>
              </a:rPr>
              <a:t> Liverpool. </a:t>
            </a:r>
            <a:r>
              <a:rPr lang="es-MX" sz="2800" dirty="0" err="1" smtClean="0">
                <a:latin typeface="Arial Narrow" pitchFamily="34" charset="0"/>
              </a:rPr>
              <a:t>There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were</a:t>
            </a:r>
            <a:r>
              <a:rPr lang="es-MX" sz="2800" u="sng" dirty="0" smtClean="0">
                <a:solidFill>
                  <a:srgbClr val="FF00FF"/>
                </a:solidFill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only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two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things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wrong</a:t>
            </a:r>
            <a:r>
              <a:rPr lang="es-MX" sz="2800" dirty="0" smtClean="0">
                <a:latin typeface="Arial Narrow" pitchFamily="34" charset="0"/>
              </a:rPr>
              <a:t>. </a:t>
            </a:r>
            <a:r>
              <a:rPr lang="es-MX" sz="2800" dirty="0" err="1" smtClean="0">
                <a:latin typeface="Arial Narrow" pitchFamily="34" charset="0"/>
              </a:rPr>
              <a:t>My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best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friend</a:t>
            </a:r>
            <a:r>
              <a:rPr lang="es-MX" sz="2800" dirty="0" smtClean="0">
                <a:latin typeface="Arial Narrow" pitchFamily="34" charset="0"/>
              </a:rPr>
              <a:t> Robert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wasn’t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because</a:t>
            </a:r>
            <a:r>
              <a:rPr lang="es-MX" sz="2800" dirty="0" smtClean="0">
                <a:latin typeface="Arial Narrow" pitchFamily="34" charset="0"/>
              </a:rPr>
              <a:t> he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ill</a:t>
            </a:r>
            <a:r>
              <a:rPr lang="es-MX" sz="2800" dirty="0" smtClean="0">
                <a:latin typeface="Arial Narrow" pitchFamily="34" charset="0"/>
              </a:rPr>
              <a:t>. And </a:t>
            </a:r>
            <a:r>
              <a:rPr lang="es-MX" sz="2800" dirty="0" err="1" smtClean="0">
                <a:latin typeface="Arial Narrow" pitchFamily="34" charset="0"/>
              </a:rPr>
              <a:t>my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two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brothers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weren’t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here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because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the’re</a:t>
            </a:r>
            <a:r>
              <a:rPr lang="es-MX" sz="2800" dirty="0" smtClean="0">
                <a:latin typeface="Arial Narrow" pitchFamily="34" charset="0"/>
              </a:rPr>
              <a:t> in </a:t>
            </a:r>
            <a:r>
              <a:rPr lang="es-MX" sz="2800" dirty="0" err="1" smtClean="0">
                <a:latin typeface="Arial Narrow" pitchFamily="34" charset="0"/>
              </a:rPr>
              <a:t>the</a:t>
            </a:r>
            <a:r>
              <a:rPr lang="es-MX" sz="2800" dirty="0" smtClean="0">
                <a:latin typeface="Arial Narrow" pitchFamily="34" charset="0"/>
              </a:rPr>
              <a:t> USA. </a:t>
            </a:r>
            <a:r>
              <a:rPr lang="es-MX" sz="2800" dirty="0" err="1" smtClean="0">
                <a:latin typeface="Arial Narrow" pitchFamily="34" charset="0"/>
              </a:rPr>
              <a:t>But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it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u="sng" dirty="0" err="1" smtClean="0">
                <a:solidFill>
                  <a:srgbClr val="FF00FF"/>
                </a:solidFill>
                <a:latin typeface="Arial Narrow" pitchFamily="34" charset="0"/>
              </a:rPr>
              <a:t>was</a:t>
            </a:r>
            <a:r>
              <a:rPr lang="es-MX" sz="2800" u="sng" dirty="0" smtClean="0">
                <a:solidFill>
                  <a:srgbClr val="FF00FF"/>
                </a:solidFill>
                <a:latin typeface="Arial Narrow" pitchFamily="34" charset="0"/>
              </a:rPr>
              <a:t> </a:t>
            </a:r>
            <a:r>
              <a:rPr lang="es-MX" sz="2800" dirty="0" smtClean="0">
                <a:latin typeface="Arial Narrow" pitchFamily="34" charset="0"/>
              </a:rPr>
              <a:t>a </a:t>
            </a:r>
            <a:r>
              <a:rPr lang="es-MX" sz="2800" dirty="0" err="1" smtClean="0">
                <a:latin typeface="Arial Narrow" pitchFamily="34" charset="0"/>
              </a:rPr>
              <a:t>fantastic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party</a:t>
            </a:r>
            <a:r>
              <a:rPr lang="es-MX" sz="2800" dirty="0" smtClean="0">
                <a:latin typeface="Arial Narrow" pitchFamily="34" charset="0"/>
              </a:rPr>
              <a:t>?</a:t>
            </a:r>
          </a:p>
          <a:p>
            <a:endParaRPr lang="es-MX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836712"/>
            <a:ext cx="8424936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u="sng" dirty="0" err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s-ES" sz="3200" u="sng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3200" u="sng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has 4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meanings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phrase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(estar)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u="sng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(ella </a:t>
            </a:r>
            <a:r>
              <a:rPr lang="es-E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estuvo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estaba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aqui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ayer)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u="sng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childhood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(ellos </a:t>
            </a:r>
            <a:r>
              <a:rPr lang="es-E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eran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fueron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felices en su niñez)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5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66448"/>
              </p:ext>
            </p:extLst>
          </p:nvPr>
        </p:nvGraphicFramePr>
        <p:xfrm>
          <a:off x="539552" y="1556792"/>
          <a:ext cx="8136904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3474"/>
                <a:gridCol w="525343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Positive 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dirty="0" err="1" smtClean="0"/>
                        <a:t>Negative</a:t>
                      </a:r>
                      <a:r>
                        <a:rPr lang="es-ES" sz="2800" dirty="0" smtClean="0"/>
                        <a:t> 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I </a:t>
                      </a:r>
                      <a:r>
                        <a:rPr lang="es-ES" sz="2800" dirty="0" err="1" smtClean="0">
                          <a:solidFill>
                            <a:srgbClr val="FF00FF"/>
                          </a:solidFill>
                        </a:rPr>
                        <a:t>was</a:t>
                      </a:r>
                      <a:endParaRPr lang="es-ES" sz="2800" dirty="0" smtClean="0">
                        <a:solidFill>
                          <a:srgbClr val="FF00FF"/>
                        </a:solidFill>
                      </a:endParaRPr>
                    </a:p>
                    <a:p>
                      <a:pPr algn="l"/>
                      <a:r>
                        <a:rPr lang="es-ES" sz="2800" dirty="0" err="1" smtClean="0"/>
                        <a:t>you</a:t>
                      </a:r>
                      <a:r>
                        <a:rPr lang="es-ES" sz="2800" dirty="0" smtClean="0"/>
                        <a:t>/</a:t>
                      </a:r>
                      <a:r>
                        <a:rPr lang="es-ES" sz="2800" dirty="0" err="1" smtClean="0"/>
                        <a:t>we</a:t>
                      </a:r>
                      <a:r>
                        <a:rPr lang="es-ES" sz="2800" dirty="0" smtClean="0"/>
                        <a:t>/</a:t>
                      </a:r>
                      <a:r>
                        <a:rPr lang="es-ES" sz="2800" dirty="0" err="1" smtClean="0"/>
                        <a:t>they</a:t>
                      </a:r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>
                          <a:solidFill>
                            <a:srgbClr val="FF00FF"/>
                          </a:solidFill>
                        </a:rPr>
                        <a:t>were</a:t>
                      </a:r>
                      <a:endParaRPr lang="es-ES" sz="2800" dirty="0" smtClean="0">
                        <a:solidFill>
                          <a:srgbClr val="FF00FF"/>
                        </a:solidFill>
                      </a:endParaRPr>
                    </a:p>
                    <a:p>
                      <a:pPr algn="l"/>
                      <a:r>
                        <a:rPr lang="es-ES" sz="2800" dirty="0" smtClean="0"/>
                        <a:t>he/</a:t>
                      </a:r>
                      <a:r>
                        <a:rPr lang="es-ES" sz="2800" dirty="0" err="1" smtClean="0"/>
                        <a:t>she</a:t>
                      </a:r>
                      <a:r>
                        <a:rPr lang="es-ES" sz="2800" dirty="0" smtClean="0"/>
                        <a:t>/</a:t>
                      </a:r>
                      <a:r>
                        <a:rPr lang="es-ES" sz="2800" dirty="0" err="1" smtClean="0"/>
                        <a:t>it</a:t>
                      </a:r>
                      <a:r>
                        <a:rPr lang="es-ES" sz="2800" baseline="0" dirty="0" smtClean="0"/>
                        <a:t> </a:t>
                      </a:r>
                      <a:r>
                        <a:rPr lang="es-ES" sz="2800" baseline="0" dirty="0" err="1" smtClean="0">
                          <a:solidFill>
                            <a:srgbClr val="FF00FF"/>
                          </a:solidFill>
                        </a:rPr>
                        <a:t>was</a:t>
                      </a:r>
                      <a:endParaRPr lang="es-ES" sz="28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I </a:t>
                      </a:r>
                      <a:r>
                        <a:rPr lang="es-ES" sz="2800" dirty="0" err="1" smtClean="0">
                          <a:solidFill>
                            <a:srgbClr val="FF00FF"/>
                          </a:solidFill>
                        </a:rPr>
                        <a:t>wasn’t</a:t>
                      </a:r>
                      <a:r>
                        <a:rPr lang="es-ES" sz="2800" dirty="0" smtClean="0"/>
                        <a:t> (=</a:t>
                      </a:r>
                      <a:r>
                        <a:rPr lang="es-ES" sz="2800" baseline="0" dirty="0" smtClean="0"/>
                        <a:t> </a:t>
                      </a:r>
                      <a:r>
                        <a:rPr lang="es-ES" sz="2800" baseline="0" dirty="0" err="1" smtClean="0"/>
                        <a:t>was</a:t>
                      </a:r>
                      <a:r>
                        <a:rPr lang="es-ES" sz="2800" baseline="0" dirty="0" smtClean="0"/>
                        <a:t> </a:t>
                      </a:r>
                      <a:r>
                        <a:rPr lang="es-ES" sz="2800" baseline="0" dirty="0" err="1" smtClean="0"/>
                        <a:t>not</a:t>
                      </a:r>
                      <a:r>
                        <a:rPr lang="es-ES" sz="2800" baseline="0" dirty="0" smtClean="0"/>
                        <a:t>)</a:t>
                      </a:r>
                    </a:p>
                    <a:p>
                      <a:pPr algn="l"/>
                      <a:r>
                        <a:rPr lang="es-ES" sz="2800" baseline="0" dirty="0" err="1" smtClean="0"/>
                        <a:t>you</a:t>
                      </a:r>
                      <a:r>
                        <a:rPr lang="es-ES" sz="2800" baseline="0" dirty="0" smtClean="0"/>
                        <a:t>/</a:t>
                      </a:r>
                      <a:r>
                        <a:rPr lang="es-ES" sz="2800" baseline="0" dirty="0" err="1" smtClean="0"/>
                        <a:t>we</a:t>
                      </a:r>
                      <a:r>
                        <a:rPr lang="es-ES" sz="2800" baseline="0" dirty="0" smtClean="0"/>
                        <a:t>/</a:t>
                      </a:r>
                      <a:r>
                        <a:rPr lang="es-ES" sz="2800" baseline="0" dirty="0" err="1" smtClean="0"/>
                        <a:t>they</a:t>
                      </a:r>
                      <a:r>
                        <a:rPr lang="es-ES" sz="2800" baseline="0" dirty="0" smtClean="0"/>
                        <a:t> </a:t>
                      </a:r>
                      <a:r>
                        <a:rPr lang="es-ES" sz="2800" baseline="0" dirty="0" err="1" smtClean="0">
                          <a:solidFill>
                            <a:srgbClr val="FF00FF"/>
                          </a:solidFill>
                        </a:rPr>
                        <a:t>weren’t</a:t>
                      </a:r>
                      <a:r>
                        <a:rPr lang="es-ES" sz="2800" baseline="0" dirty="0" smtClean="0"/>
                        <a:t> (=</a:t>
                      </a:r>
                      <a:r>
                        <a:rPr lang="es-ES" sz="2800" baseline="0" dirty="0" err="1" smtClean="0"/>
                        <a:t>were</a:t>
                      </a:r>
                      <a:r>
                        <a:rPr lang="es-ES" sz="2800" baseline="0" dirty="0" smtClean="0"/>
                        <a:t> </a:t>
                      </a:r>
                      <a:r>
                        <a:rPr lang="es-ES" sz="2800" baseline="0" dirty="0" err="1" smtClean="0"/>
                        <a:t>not</a:t>
                      </a:r>
                      <a:r>
                        <a:rPr lang="es-ES" sz="2800" baseline="0" dirty="0" smtClean="0"/>
                        <a:t>)</a:t>
                      </a:r>
                    </a:p>
                    <a:p>
                      <a:pPr algn="l"/>
                      <a:r>
                        <a:rPr lang="es-ES" sz="2800" baseline="0" dirty="0" smtClean="0"/>
                        <a:t>he/</a:t>
                      </a:r>
                      <a:r>
                        <a:rPr lang="es-ES" sz="2800" baseline="0" dirty="0" err="1" smtClean="0"/>
                        <a:t>she</a:t>
                      </a:r>
                      <a:r>
                        <a:rPr lang="es-ES" sz="2800" baseline="0" dirty="0" smtClean="0"/>
                        <a:t>/</a:t>
                      </a:r>
                      <a:r>
                        <a:rPr lang="es-ES" sz="2800" baseline="0" dirty="0" err="1" smtClean="0"/>
                        <a:t>it</a:t>
                      </a:r>
                      <a:r>
                        <a:rPr lang="es-ES" sz="2800" baseline="0" dirty="0" smtClean="0"/>
                        <a:t> </a:t>
                      </a:r>
                      <a:r>
                        <a:rPr lang="es-ES" sz="2800" baseline="0" dirty="0" err="1" smtClean="0">
                          <a:solidFill>
                            <a:srgbClr val="FF00FF"/>
                          </a:solidFill>
                        </a:rPr>
                        <a:t>wasn’t</a:t>
                      </a:r>
                      <a:endParaRPr lang="es-ES" sz="28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39552" y="3789040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err="1" smtClean="0"/>
              <a:t>It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FF"/>
                </a:solidFill>
              </a:rPr>
              <a:t>was</a:t>
            </a:r>
            <a:r>
              <a:rPr lang="es-ES" sz="2800" dirty="0" smtClean="0"/>
              <a:t> a </a:t>
            </a:r>
            <a:r>
              <a:rPr lang="es-ES" sz="2800" dirty="0" err="1" smtClean="0"/>
              <a:t>fantastic</a:t>
            </a:r>
            <a:r>
              <a:rPr lang="es-ES" sz="2800" dirty="0" smtClean="0"/>
              <a:t> </a:t>
            </a:r>
            <a:r>
              <a:rPr lang="es-ES" sz="2800" dirty="0" err="1" smtClean="0"/>
              <a:t>party</a:t>
            </a:r>
            <a:r>
              <a:rPr lang="es-ES" sz="2800" dirty="0" smtClean="0"/>
              <a:t>!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err="1" smtClean="0"/>
              <a:t>About</a:t>
            </a:r>
            <a:r>
              <a:rPr lang="es-ES" sz="2800" dirty="0" smtClean="0"/>
              <a:t> </a:t>
            </a:r>
            <a:r>
              <a:rPr lang="es-ES" sz="2800" dirty="0" err="1" smtClean="0"/>
              <a:t>thirty</a:t>
            </a:r>
            <a:r>
              <a:rPr lang="es-ES" sz="2800" dirty="0" smtClean="0"/>
              <a:t> </a:t>
            </a:r>
            <a:r>
              <a:rPr lang="es-ES" sz="2800" dirty="0" err="1" smtClean="0"/>
              <a:t>people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FF"/>
                </a:solidFill>
              </a:rPr>
              <a:t>were</a:t>
            </a:r>
            <a:r>
              <a:rPr lang="es-ES" sz="2800" dirty="0" smtClean="0"/>
              <a:t> </a:t>
            </a:r>
            <a:r>
              <a:rPr lang="es-ES" sz="2800" dirty="0" err="1" smtClean="0"/>
              <a:t>here</a:t>
            </a:r>
            <a:r>
              <a:rPr lang="es-ES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smtClean="0"/>
              <a:t>Robert </a:t>
            </a:r>
            <a:r>
              <a:rPr lang="es-ES" sz="2800" dirty="0" err="1" smtClean="0">
                <a:solidFill>
                  <a:srgbClr val="FF00FF"/>
                </a:solidFill>
              </a:rPr>
              <a:t>wasn’t</a:t>
            </a:r>
            <a:r>
              <a:rPr lang="es-ES" sz="2800" dirty="0" smtClean="0"/>
              <a:t> </a:t>
            </a:r>
            <a:r>
              <a:rPr lang="es-ES" sz="2800" dirty="0" err="1" smtClean="0"/>
              <a:t>here</a:t>
            </a:r>
            <a:r>
              <a:rPr lang="es-ES" sz="2800" dirty="0" smtClean="0"/>
              <a:t> </a:t>
            </a:r>
            <a:r>
              <a:rPr lang="es-ES" sz="2800" dirty="0" err="1" smtClean="0"/>
              <a:t>because</a:t>
            </a:r>
            <a:r>
              <a:rPr lang="es-ES" sz="2800" dirty="0" smtClean="0"/>
              <a:t> he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ill</a:t>
            </a:r>
            <a:r>
              <a:rPr lang="es-ES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 err="1" smtClean="0"/>
              <a:t>My</a:t>
            </a:r>
            <a:r>
              <a:rPr lang="es-ES" sz="2800" dirty="0" smtClean="0"/>
              <a:t> </a:t>
            </a:r>
            <a:r>
              <a:rPr lang="es-ES" sz="2800" dirty="0" err="1" smtClean="0"/>
              <a:t>two</a:t>
            </a:r>
            <a:r>
              <a:rPr lang="es-ES" sz="2800" dirty="0" smtClean="0"/>
              <a:t> </a:t>
            </a:r>
            <a:r>
              <a:rPr lang="es-ES" sz="2800" dirty="0" err="1" smtClean="0"/>
              <a:t>brothers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FF"/>
                </a:solidFill>
              </a:rPr>
              <a:t>weren’t</a:t>
            </a:r>
            <a:r>
              <a:rPr lang="es-ES" sz="2800" dirty="0" smtClean="0"/>
              <a:t> </a:t>
            </a:r>
            <a:r>
              <a:rPr lang="es-ES" sz="2800" dirty="0" err="1" smtClean="0"/>
              <a:t>here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2644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7772400" cy="532859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 fontScale="70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Conclusión o cierre:</a:t>
            </a:r>
          </a:p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Pronunciation</a:t>
            </a:r>
            <a:endParaRPr lang="es-MX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err="1">
                <a:solidFill>
                  <a:srgbClr val="FF00FF"/>
                </a:solidFill>
              </a:rPr>
              <a:t>Was</a:t>
            </a:r>
            <a:r>
              <a:rPr lang="es-ES" sz="2800" b="1" dirty="0">
                <a:solidFill>
                  <a:schemeClr val="tx1"/>
                </a:solidFill>
              </a:rPr>
              <a:t> 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  <a:r>
              <a:rPr lang="es-ES" sz="2800" dirty="0" err="1">
                <a:solidFill>
                  <a:schemeClr val="tx1"/>
                </a:solidFill>
              </a:rPr>
              <a:t>wɒz</a:t>
            </a:r>
            <a:r>
              <a:rPr lang="es-ES" sz="2800" dirty="0">
                <a:solidFill>
                  <a:schemeClr val="tx1"/>
                </a:solidFill>
              </a:rPr>
              <a:t>/ Recuerda </a:t>
            </a:r>
            <a:r>
              <a:rPr lang="es-ES" sz="2800" dirty="0" err="1">
                <a:solidFill>
                  <a:schemeClr val="tx1"/>
                </a:solidFill>
              </a:rPr>
              <a:t>pronuncair</a:t>
            </a:r>
            <a:r>
              <a:rPr lang="es-ES" sz="2800" dirty="0">
                <a:solidFill>
                  <a:schemeClr val="tx1"/>
                </a:solidFill>
              </a:rPr>
              <a:t> la “</a:t>
            </a:r>
            <a:r>
              <a:rPr lang="es-ES" sz="2800" b="1" dirty="0">
                <a:solidFill>
                  <a:schemeClr val="tx1"/>
                </a:solidFill>
              </a:rPr>
              <a:t>s</a:t>
            </a:r>
            <a:r>
              <a:rPr lang="es-ES" sz="2800" dirty="0">
                <a:solidFill>
                  <a:schemeClr val="tx1"/>
                </a:solidFill>
              </a:rPr>
              <a:t>” como una “</a:t>
            </a:r>
            <a:r>
              <a:rPr lang="es-ES" sz="2800" b="1" dirty="0">
                <a:solidFill>
                  <a:schemeClr val="tx1"/>
                </a:solidFill>
              </a:rPr>
              <a:t>z</a:t>
            </a:r>
            <a:r>
              <a:rPr lang="es-ES" sz="2800" dirty="0">
                <a:solidFill>
                  <a:schemeClr val="tx1"/>
                </a:solidFill>
              </a:rPr>
              <a:t>“</a:t>
            </a: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 err="1" smtClean="0">
                <a:solidFill>
                  <a:srgbClr val="FF00FF"/>
                </a:solidFill>
              </a:rPr>
              <a:t>Were</a:t>
            </a:r>
            <a:r>
              <a:rPr lang="es-ES" sz="2800" b="1" dirty="0" smtClean="0">
                <a:solidFill>
                  <a:schemeClr val="tx1"/>
                </a:solidFill>
              </a:rPr>
              <a:t> 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  <a:r>
              <a:rPr lang="es-ES" sz="2800" dirty="0" err="1">
                <a:solidFill>
                  <a:schemeClr val="tx1"/>
                </a:solidFill>
              </a:rPr>
              <a:t>wɜ:r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 err="1" smtClean="0">
                <a:solidFill>
                  <a:srgbClr val="FF00FF"/>
                </a:solidFill>
              </a:rPr>
              <a:t>Was</a:t>
            </a:r>
            <a:r>
              <a:rPr lang="es-ES" sz="2800" b="1" dirty="0" smtClean="0">
                <a:solidFill>
                  <a:srgbClr val="FF00FF"/>
                </a:solidFill>
              </a:rPr>
              <a:t> </a:t>
            </a:r>
            <a:r>
              <a:rPr lang="es-ES" sz="2800" b="1" dirty="0" err="1">
                <a:solidFill>
                  <a:srgbClr val="FF00FF"/>
                </a:solidFill>
              </a:rPr>
              <a:t>not</a:t>
            </a:r>
            <a:r>
              <a:rPr lang="es-ES" sz="2800" b="1" dirty="0">
                <a:solidFill>
                  <a:srgbClr val="FF00FF"/>
                </a:solidFill>
              </a:rPr>
              <a:t> 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  <a:r>
              <a:rPr lang="es-ES" sz="2800" dirty="0" err="1">
                <a:solidFill>
                  <a:schemeClr val="tx1"/>
                </a:solidFill>
              </a:rPr>
              <a:t>wɒz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nɒt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</a:p>
          <a:p>
            <a:r>
              <a:rPr lang="es-ES" sz="2800" b="1" dirty="0" err="1">
                <a:solidFill>
                  <a:srgbClr val="FF00FF"/>
                </a:solidFill>
              </a:rPr>
              <a:t>Were</a:t>
            </a:r>
            <a:r>
              <a:rPr lang="es-ES" sz="2800" b="1" dirty="0">
                <a:solidFill>
                  <a:srgbClr val="FF00FF"/>
                </a:solidFill>
              </a:rPr>
              <a:t> </a:t>
            </a:r>
            <a:r>
              <a:rPr lang="es-ES" sz="2800" b="1" dirty="0" err="1">
                <a:solidFill>
                  <a:srgbClr val="FF00FF"/>
                </a:solidFill>
              </a:rPr>
              <a:t>not</a:t>
            </a:r>
            <a:r>
              <a:rPr lang="es-ES" sz="2800" dirty="0">
                <a:solidFill>
                  <a:srgbClr val="FF00FF"/>
                </a:solidFill>
              </a:rPr>
              <a:t> </a:t>
            </a:r>
            <a:r>
              <a:rPr lang="es-ES" sz="2800" dirty="0">
                <a:solidFill>
                  <a:schemeClr val="tx1"/>
                </a:solidFill>
              </a:rPr>
              <a:t>/ </a:t>
            </a:r>
            <a:r>
              <a:rPr lang="es-ES" sz="2800" dirty="0" err="1">
                <a:solidFill>
                  <a:schemeClr val="tx1"/>
                </a:solidFill>
              </a:rPr>
              <a:t>wɜ:r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nɒt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</a:p>
          <a:p>
            <a:r>
              <a:rPr lang="es-ES" sz="2800" b="1" dirty="0" err="1">
                <a:solidFill>
                  <a:srgbClr val="FF00FF"/>
                </a:solidFill>
              </a:rPr>
              <a:t>Wasn’t</a:t>
            </a:r>
            <a:r>
              <a:rPr lang="es-ES" sz="2800" dirty="0">
                <a:solidFill>
                  <a:schemeClr val="tx1"/>
                </a:solidFill>
              </a:rPr>
              <a:t> /ˈ</a:t>
            </a:r>
            <a:r>
              <a:rPr lang="es-ES" sz="2800" dirty="0" err="1">
                <a:solidFill>
                  <a:schemeClr val="tx1"/>
                </a:solidFill>
              </a:rPr>
              <a:t>wɒznt</a:t>
            </a:r>
            <a:r>
              <a:rPr lang="es-ES" sz="2800" dirty="0">
                <a:solidFill>
                  <a:schemeClr val="tx1"/>
                </a:solidFill>
              </a:rPr>
              <a:t>/</a:t>
            </a:r>
          </a:p>
          <a:p>
            <a:r>
              <a:rPr lang="es-ES" sz="2800" b="1" dirty="0" err="1">
                <a:solidFill>
                  <a:srgbClr val="FF00FF"/>
                </a:solidFill>
              </a:rPr>
              <a:t>Weren’t</a:t>
            </a:r>
            <a:r>
              <a:rPr lang="es-ES" sz="2800" dirty="0">
                <a:solidFill>
                  <a:schemeClr val="tx1"/>
                </a:solidFill>
              </a:rPr>
              <a:t> /w3ːrnt/</a:t>
            </a:r>
          </a:p>
          <a:p>
            <a:r>
              <a:rPr lang="es-MX" sz="2800" b="1" dirty="0" err="1" smtClean="0">
                <a:solidFill>
                  <a:schemeClr val="tx1"/>
                </a:solidFill>
              </a:rPr>
              <a:t>You</a:t>
            </a:r>
            <a:r>
              <a:rPr lang="es-MX" sz="2800" b="1" dirty="0" smtClean="0">
                <a:solidFill>
                  <a:schemeClr val="tx1"/>
                </a:solidFill>
              </a:rPr>
              <a:t> can listen and </a:t>
            </a:r>
            <a:r>
              <a:rPr lang="es-MX" sz="2800" b="1" dirty="0" err="1" smtClean="0">
                <a:solidFill>
                  <a:schemeClr val="tx1"/>
                </a:solidFill>
              </a:rPr>
              <a:t>practice</a:t>
            </a:r>
            <a:r>
              <a:rPr lang="es-MX" sz="2800" b="1" dirty="0" smtClean="0">
                <a:solidFill>
                  <a:schemeClr val="tx1"/>
                </a:solidFill>
              </a:rPr>
              <a:t> </a:t>
            </a:r>
            <a:r>
              <a:rPr lang="es-MX" sz="2800" b="1" dirty="0" err="1" smtClean="0">
                <a:solidFill>
                  <a:schemeClr val="tx1"/>
                </a:solidFill>
              </a:rPr>
              <a:t>was</a:t>
            </a:r>
            <a:r>
              <a:rPr lang="es-MX" sz="2800" b="1" dirty="0" smtClean="0">
                <a:solidFill>
                  <a:schemeClr val="tx1"/>
                </a:solidFill>
              </a:rPr>
              <a:t>/</a:t>
            </a:r>
            <a:r>
              <a:rPr lang="es-MX" sz="2800" b="1" dirty="0" err="1" smtClean="0">
                <a:solidFill>
                  <a:schemeClr val="tx1"/>
                </a:solidFill>
              </a:rPr>
              <a:t>were</a:t>
            </a:r>
            <a:r>
              <a:rPr lang="es-MX" sz="2800" b="1" dirty="0" smtClean="0">
                <a:solidFill>
                  <a:schemeClr val="tx1"/>
                </a:solidFill>
              </a:rPr>
              <a:t> </a:t>
            </a:r>
            <a:r>
              <a:rPr lang="es-MX" sz="2800" b="1" dirty="0" err="1" smtClean="0">
                <a:solidFill>
                  <a:schemeClr val="tx1"/>
                </a:solidFill>
              </a:rPr>
              <a:t>pronunciation</a:t>
            </a:r>
            <a:r>
              <a:rPr lang="es-MX" sz="2800" b="1" dirty="0" smtClean="0">
                <a:solidFill>
                  <a:schemeClr val="tx1"/>
                </a:solidFill>
              </a:rPr>
              <a:t> </a:t>
            </a:r>
            <a:r>
              <a:rPr lang="es-MX" sz="2800" b="1" dirty="0" err="1" smtClean="0">
                <a:solidFill>
                  <a:schemeClr val="tx1"/>
                </a:solidFill>
              </a:rPr>
              <a:t>here</a:t>
            </a:r>
            <a:r>
              <a:rPr lang="es-MX" sz="2800" b="1" dirty="0" smtClean="0">
                <a:solidFill>
                  <a:schemeClr val="tx1"/>
                </a:solidFill>
              </a:rPr>
              <a:t>:</a:t>
            </a: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2800" b="1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s-MX" sz="2800" b="1" dirty="0" smtClean="0">
                <a:solidFill>
                  <a:schemeClr val="tx1"/>
                </a:solidFill>
                <a:hlinkClick r:id="rId2"/>
              </a:rPr>
              <a:t>www.youtube.com/watch?v=cYpbw6NneB4</a:t>
            </a:r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2800" b="1" dirty="0">
                <a:solidFill>
                  <a:schemeClr val="tx1"/>
                </a:solidFill>
              </a:rPr>
              <a:t> </a:t>
            </a:r>
            <a:r>
              <a:rPr lang="es-MX" sz="2800" b="1" dirty="0" smtClean="0">
                <a:solidFill>
                  <a:schemeClr val="tx1"/>
                </a:solidFill>
              </a:rPr>
              <a:t>         </a:t>
            </a:r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136904" cy="34563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r>
              <a:rPr lang="es-MX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infográficas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y/o </a:t>
            </a:r>
            <a:r>
              <a:rPr lang="es-MX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cibergráficas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Redston</a:t>
            </a:r>
            <a:r>
              <a:rPr lang="en-US" dirty="0">
                <a:solidFill>
                  <a:schemeClr val="tx1"/>
                </a:solidFill>
              </a:rPr>
              <a:t> , C., &amp; Cunningham, G. (2005). </a:t>
            </a:r>
            <a:r>
              <a:rPr lang="en-US" i="1" dirty="0" smtClean="0">
                <a:solidFill>
                  <a:schemeClr val="tx1"/>
                </a:solidFill>
              </a:rPr>
              <a:t>face2face </a:t>
            </a:r>
            <a:r>
              <a:rPr lang="en-US" i="1" dirty="0" err="1" smtClean="0">
                <a:solidFill>
                  <a:schemeClr val="tx1"/>
                </a:solidFill>
              </a:rPr>
              <a:t>Elemenatry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Student's Book.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Cambridge: CAMBRIDGE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https://www.youtube.com/watch?v=cYpbw6NneB4</a:t>
            </a:r>
            <a:endParaRPr lang="es-ES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365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60</cp:revision>
  <dcterms:created xsi:type="dcterms:W3CDTF">2012-08-07T16:35:15Z</dcterms:created>
  <dcterms:modified xsi:type="dcterms:W3CDTF">2015-10-23T00:27:41Z</dcterms:modified>
</cp:coreProperties>
</file>